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584775"/>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Samtalen i tide</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Chefkonsulent // Overlæge</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Maj Thomsen // Thyge Lynghøj Nielsen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Nordsjællands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Alle sengeafdelinger på Nordsjællands Hospital i løbet af 2024</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467544" y="1412776"/>
            <a:ext cx="7896498" cy="4760278"/>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Målgruppen er skrøbelige indlagte patienter og formålet med </a:t>
            </a:r>
            <a:r>
              <a:rPr lang="da-DK" sz="1600" dirty="0" err="1">
                <a:latin typeface="Mari Book" pitchFamily="34" charset="0"/>
              </a:rPr>
              <a:t>samta-lerne</a:t>
            </a:r>
            <a:r>
              <a:rPr lang="da-DK" sz="1600" dirty="0">
                <a:latin typeface="Mari Book" pitchFamily="34" charset="0"/>
              </a:rPr>
              <a:t> er, at fremadrettet behandling, udredning og diagnosticering afstemmes med patientens ønsker til resten livet</a:t>
            </a:r>
          </a:p>
          <a:p>
            <a:pPr marL="285750" indent="-285750">
              <a:lnSpc>
                <a:spcPts val="1920"/>
              </a:lnSpc>
              <a:spcBef>
                <a:spcPts val="600"/>
              </a:spcBef>
              <a:buFont typeface="Arial" panose="020B0604020202020204" pitchFamily="34" charset="0"/>
              <a:buChar char="•"/>
            </a:pPr>
            <a:r>
              <a:rPr lang="da-DK" sz="1600" dirty="0">
                <a:latin typeface="Mari Book" pitchFamily="34" charset="0"/>
              </a:rPr>
              <a:t>Indsatsen tager udgangspunkt i hospitalets arbejde med Fælles </a:t>
            </a:r>
            <a:r>
              <a:rPr lang="da-DK" sz="1600" dirty="0" err="1">
                <a:latin typeface="Mari Book" pitchFamily="34" charset="0"/>
              </a:rPr>
              <a:t>Be-slutningstagning</a:t>
            </a:r>
            <a:r>
              <a:rPr lang="da-DK" sz="1600" dirty="0">
                <a:latin typeface="Mari Book" pitchFamily="34" charset="0"/>
              </a:rPr>
              <a:t>, og inddragelse af patienter i beslutninger om egen behandling.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En forventning om at flere patienter tilbydes samtalen. </a:t>
            </a:r>
          </a:p>
          <a:p>
            <a:pPr marL="285750" indent="-285750">
              <a:lnSpc>
                <a:spcPts val="1920"/>
              </a:lnSpc>
              <a:spcBef>
                <a:spcPts val="600"/>
              </a:spcBef>
              <a:buFont typeface="Arial" panose="020B0604020202020204" pitchFamily="34" charset="0"/>
              <a:buChar char="•"/>
            </a:pPr>
            <a:r>
              <a:rPr lang="da-DK" sz="1600" dirty="0">
                <a:latin typeface="Mari Book" pitchFamily="34" charset="0"/>
              </a:rPr>
              <a:t>Kopi af samtalen kommer nemt videre til kommunen og egen læge og er let at genfinde</a:t>
            </a:r>
          </a:p>
          <a:p>
            <a:pPr marL="285750" indent="-285750">
              <a:lnSpc>
                <a:spcPts val="1920"/>
              </a:lnSpc>
              <a:spcBef>
                <a:spcPts val="600"/>
              </a:spcBef>
              <a:buFont typeface="Arial" panose="020B0604020202020204" pitchFamily="34" charset="0"/>
              <a:buChar char="•"/>
            </a:pPr>
            <a:r>
              <a:rPr lang="da-DK" sz="1600" dirty="0">
                <a:latin typeface="Mari Book" pitchFamily="34" charset="0"/>
              </a:rPr>
              <a:t>Ens struktur for indhold i samtalerne og inddragelse af patienterne.</a:t>
            </a:r>
          </a:p>
          <a:p>
            <a:pPr marL="285750" indent="-285750">
              <a:lnSpc>
                <a:spcPts val="1920"/>
              </a:lnSpc>
              <a:spcBef>
                <a:spcPts val="600"/>
              </a:spcBef>
              <a:buFont typeface="Arial" panose="020B0604020202020204" pitchFamily="34" charset="0"/>
              <a:buChar char="•"/>
            </a:pPr>
            <a:r>
              <a:rPr lang="da-DK" sz="1600" dirty="0">
                <a:latin typeface="Mari Book" pitchFamily="34" charset="0"/>
              </a:rPr>
              <a:t>Indsatsen udrulles til alle sengeafsnit. Indsatsen er pt. udrullet på to sengeafsnit, og yderligere tre er ved at starte op</a:t>
            </a:r>
          </a:p>
          <a:p>
            <a:pPr marL="285750" indent="-285750">
              <a:lnSpc>
                <a:spcPts val="1920"/>
              </a:lnSpc>
              <a:spcBef>
                <a:spcPts val="600"/>
              </a:spcBef>
              <a:buFont typeface="Arial" panose="020B0604020202020204" pitchFamily="34" charset="0"/>
              <a:buChar char="•"/>
            </a:pPr>
            <a:r>
              <a:rPr lang="da-DK" sz="1600" dirty="0">
                <a:latin typeface="Mari Book" pitchFamily="34" charset="0"/>
              </a:rPr>
              <a:t>Indsatsen understøtter fokus på samtalen med patienter (og evt. </a:t>
            </a:r>
            <a:r>
              <a:rPr lang="da-DK" sz="1600" dirty="0" err="1">
                <a:latin typeface="Mari Book" pitchFamily="34" charset="0"/>
              </a:rPr>
              <a:t>på-rørende</a:t>
            </a:r>
            <a:r>
              <a:rPr lang="da-DK" sz="1600" dirty="0">
                <a:latin typeface="Mari Book" pitchFamily="34" charset="0"/>
              </a:rPr>
              <a:t>), om dennes ønsker til resten af livet.</a:t>
            </a:r>
          </a:p>
          <a:p>
            <a:pPr marL="285750" indent="-285750">
              <a:lnSpc>
                <a:spcPts val="1920"/>
              </a:lnSpc>
              <a:spcBef>
                <a:spcPts val="600"/>
              </a:spcBef>
              <a:buFont typeface="Arial" panose="020B0604020202020204" pitchFamily="34" charset="0"/>
              <a:buChar char="•"/>
            </a:pPr>
            <a:r>
              <a:rPr lang="nb-NO" sz="1600" dirty="0">
                <a:latin typeface="Mari Book" pitchFamily="34" charset="0"/>
              </a:rPr>
              <a:t>Samtalen giver en ro for patienter og evt. Pårørende.</a:t>
            </a:r>
          </a:p>
          <a:p>
            <a:pPr marL="285750" indent="-285750">
              <a:lnSpc>
                <a:spcPts val="1920"/>
              </a:lnSpc>
              <a:spcBef>
                <a:spcPts val="600"/>
              </a:spcBef>
              <a:buFont typeface="Arial" panose="020B0604020202020204" pitchFamily="34" charset="0"/>
              <a:buChar char="•"/>
            </a:pPr>
            <a:r>
              <a:rPr lang="nb-NO" sz="1600" dirty="0">
                <a:latin typeface="Mari Book" pitchFamily="34" charset="0"/>
              </a:rPr>
              <a:t>Samtalen giver en styrket kontinuitet ift. tidligere samtaler.</a:t>
            </a:r>
          </a:p>
          <a:p>
            <a:pPr marL="285750" indent="-285750">
              <a:lnSpc>
                <a:spcPts val="1920"/>
              </a:lnSpc>
              <a:spcBef>
                <a:spcPts val="600"/>
              </a:spcBef>
              <a:buFont typeface="Arial" panose="020B0604020202020204" pitchFamily="34" charset="0"/>
              <a:buChar char="•"/>
            </a:pPr>
            <a:endParaRPr lang="nb-NO" sz="1600" dirty="0">
              <a:latin typeface="Mari Book" pitchFamily="34" charset="0"/>
            </a:endParaRP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0A312DD2-74F2-44A3-9820-454FEB95A1A4}"/>
</file>

<file path=customXml/itemProps2.xml><?xml version="1.0" encoding="utf-8"?>
<ds:datastoreItem xmlns:ds="http://schemas.openxmlformats.org/officeDocument/2006/customXml" ds:itemID="{FE703924-BCDE-44FC-9FF2-B6F2207C8F83}"/>
</file>

<file path=customXml/itemProps3.xml><?xml version="1.0" encoding="utf-8"?>
<ds:datastoreItem xmlns:ds="http://schemas.openxmlformats.org/officeDocument/2006/customXml" ds:itemID="{349074CB-2B2D-48A3-8312-859D46EEFD0E}"/>
</file>

<file path=customXml/itemProps4.xml><?xml version="1.0" encoding="utf-8"?>
<ds:datastoreItem xmlns:ds="http://schemas.openxmlformats.org/officeDocument/2006/customXml" ds:itemID="{A94B8C71-25B9-4F35-8A8C-56229419B8D5}"/>
</file>

<file path=docProps/app.xml><?xml version="1.0" encoding="utf-8"?>
<Properties xmlns="http://schemas.openxmlformats.org/officeDocument/2006/extended-properties" xmlns:vt="http://schemas.openxmlformats.org/officeDocument/2006/docPropsVTypes">
  <TotalTime>25813</TotalTime>
  <Words>184</Words>
  <Application>Microsoft Office PowerPoint</Application>
  <PresentationFormat>Skærmshow (4:3)</PresentationFormat>
  <Paragraphs>20</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2024-03-25T13:05:38Z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